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3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811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images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iapositive de titre avec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BE" smtClean="0"/>
              <a:t>Cliquez sur l'icône pour ajouter une image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3977F04-FA5D-E040-8E79-0273FFBD8CB0}" type="datetimeFigureOut">
              <a:rPr lang="fr-FR" smtClean="0"/>
              <a:pPr/>
              <a:t>11/02/12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AE31C8F-72A7-D441-AC20-976BA3883A0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1" r:id="rId18"/>
    <p:sldLayoutId id="2147483742" r:id="rId19"/>
    <p:sldLayoutId id="2147483743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be/imgres?q=meisje&amp;hl=nl&amp;client=firefox-a&amp;hs=ivb&amp;sa=X&amp;rls=org.mozilla:fr:official&amp;biw=1429&amp;bih=706&amp;tbm=isch&amp;prmd=imvnsu&amp;tbnid=tQmYNrVpHX6EKM:&amp;imgrefurl=http://edu.familiekock.nl/hot%20potatoes%20oefeningen/1%20hv/1appr6.htm&amp;docid=2_tTwDSxQ83-RM&amp;imgurl=http://edu.familiekock.nl/hot%20potatoes%20oefeningen/1%20hv/meisje.gif&amp;w=496&amp;h=600&amp;ei=bpw2T72_HoOe8gOy7ZjQAg&amp;zoom=1&amp;iact=hc&amp;vpx=193&amp;vpy=144&amp;dur=411&amp;hovh=161&amp;hovw=133&amp;tx=121&amp;ty=86&amp;sig=113359810653257553701&amp;page=1&amp;tbnh=161&amp;tbnw=133&amp;start=0&amp;ndsp=20&amp;ved=1t:429,r:0,s: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Woordenschat</a:t>
            </a:r>
            <a:r>
              <a:rPr lang="fr-FR" dirty="0" smtClean="0"/>
              <a:t>+ </a:t>
            </a:r>
            <a:r>
              <a:rPr lang="fr-FR" dirty="0" err="1" smtClean="0"/>
              <a:t>grammatica</a:t>
            </a:r>
            <a:r>
              <a:rPr lang="fr-FR" dirty="0" smtClean="0"/>
              <a:t> </a:t>
            </a:r>
            <a:r>
              <a:rPr lang="fr-FR" dirty="0" smtClean="0"/>
              <a:t>TB76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karakter</a:t>
            </a:r>
            <a:r>
              <a:rPr lang="fr-FR" dirty="0" smtClean="0"/>
              <a:t> en « la phrase relative »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err="1" smtClean="0"/>
              <a:t>Vertaal</a:t>
            </a:r>
            <a:r>
              <a:rPr lang="fr-FR" sz="2400" dirty="0" smtClean="0"/>
              <a:t>:</a:t>
            </a:r>
            <a:r>
              <a:rPr lang="fr-FR" sz="2400" dirty="0" smtClean="0"/>
              <a:t> </a:t>
            </a:r>
            <a:r>
              <a:rPr lang="fr-FR" sz="2400" dirty="0" smtClean="0"/>
              <a:t>Frans</a:t>
            </a:r>
            <a:r>
              <a:rPr lang="fr-FR" sz="2400" dirty="0" smtClean="0"/>
              <a:t> </a:t>
            </a:r>
            <a:r>
              <a:rPr lang="fr-FR" sz="2400" dirty="0" err="1" smtClean="0">
                <a:sym typeface="Wingdings"/>
              </a:rPr>
              <a:t></a:t>
            </a:r>
            <a:r>
              <a:rPr lang="fr-FR" sz="2400" dirty="0" smtClean="0">
                <a:sym typeface="Wingdings"/>
              </a:rPr>
              <a:t> </a:t>
            </a:r>
            <a:r>
              <a:rPr lang="fr-FR" sz="2400" dirty="0" err="1" smtClean="0">
                <a:sym typeface="Wingdings"/>
              </a:rPr>
              <a:t>Nederlands</a:t>
            </a:r>
            <a:r>
              <a:rPr lang="fr-FR" sz="2400" dirty="0" smtClean="0">
                <a:sym typeface="Wingdings"/>
              </a:rPr>
              <a:t> (1)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0112" y="1192696"/>
            <a:ext cx="7345363" cy="4872825"/>
          </a:xfrm>
        </p:spPr>
        <p:txBody>
          <a:bodyPr anchor="t">
            <a:normAutofit fontScale="25000" lnSpcReduction="20000"/>
          </a:bodyPr>
          <a:lstStyle/>
          <a:p>
            <a:pPr>
              <a:buNone/>
            </a:pPr>
            <a:r>
              <a:rPr lang="fr-FR" sz="5600" dirty="0" smtClean="0"/>
              <a:t>1. </a:t>
            </a:r>
            <a:r>
              <a:rPr lang="fr-FR" sz="5600" dirty="0" err="1" smtClean="0"/>
              <a:t>a</a:t>
            </a:r>
            <a:r>
              <a:rPr lang="fr-FR" sz="5600" dirty="0" err="1" smtClean="0"/>
              <a:t>gressief</a:t>
            </a:r>
            <a:endParaRPr lang="fr-FR" sz="5600" dirty="0" smtClean="0"/>
          </a:p>
          <a:p>
            <a:pPr>
              <a:buNone/>
            </a:pPr>
            <a:r>
              <a:rPr lang="fr-FR" sz="5600" dirty="0" smtClean="0"/>
              <a:t>2. </a:t>
            </a:r>
            <a:r>
              <a:rPr lang="fr-FR" sz="5600" dirty="0" err="1" smtClean="0"/>
              <a:t>e</a:t>
            </a:r>
            <a:r>
              <a:rPr lang="fr-FR" sz="5600" dirty="0" err="1" smtClean="0"/>
              <a:t>enzaam</a:t>
            </a:r>
            <a:endParaRPr lang="fr-FR" sz="5600" dirty="0" smtClean="0"/>
          </a:p>
          <a:p>
            <a:pPr>
              <a:buNone/>
            </a:pPr>
            <a:r>
              <a:rPr lang="fr-FR" sz="5600" dirty="0" smtClean="0"/>
              <a:t>3. </a:t>
            </a:r>
            <a:r>
              <a:rPr lang="fr-FR" sz="5600" dirty="0" err="1" smtClean="0"/>
              <a:t>n</a:t>
            </a:r>
            <a:r>
              <a:rPr lang="fr-FR" sz="5600" dirty="0" err="1" smtClean="0"/>
              <a:t>ieuwsgierig</a:t>
            </a:r>
            <a:r>
              <a:rPr lang="fr-FR" sz="5600" dirty="0" smtClean="0"/>
              <a:t>	</a:t>
            </a:r>
          </a:p>
          <a:p>
            <a:pPr>
              <a:buNone/>
            </a:pPr>
            <a:r>
              <a:rPr lang="fr-FR" sz="5600" dirty="0" smtClean="0"/>
              <a:t>4. </a:t>
            </a:r>
            <a:r>
              <a:rPr lang="fr-FR" sz="5600" dirty="0" err="1" smtClean="0"/>
              <a:t>v</a:t>
            </a:r>
            <a:r>
              <a:rPr lang="fr-FR" sz="5600" dirty="0" err="1" smtClean="0"/>
              <a:t>erwaand</a:t>
            </a:r>
            <a:endParaRPr lang="fr-FR" sz="5600" dirty="0" smtClean="0"/>
          </a:p>
          <a:p>
            <a:pPr>
              <a:buNone/>
            </a:pPr>
            <a:r>
              <a:rPr lang="fr-FR" sz="5600" dirty="0" smtClean="0"/>
              <a:t>5. </a:t>
            </a:r>
            <a:r>
              <a:rPr lang="fr-FR" sz="5600" dirty="0" err="1" smtClean="0"/>
              <a:t>bedroefd</a:t>
            </a:r>
            <a:endParaRPr lang="fr-FR" sz="5600" dirty="0" smtClean="0"/>
          </a:p>
          <a:p>
            <a:pPr>
              <a:buNone/>
            </a:pPr>
            <a:r>
              <a:rPr lang="fr-FR" sz="5600" dirty="0" smtClean="0"/>
              <a:t>6. </a:t>
            </a:r>
            <a:r>
              <a:rPr lang="fr-FR" sz="5600" dirty="0" err="1" smtClean="0"/>
              <a:t>e</a:t>
            </a:r>
            <a:r>
              <a:rPr lang="fr-FR" sz="5600" dirty="0" err="1" smtClean="0"/>
              <a:t>nthousiast</a:t>
            </a:r>
            <a:endParaRPr lang="fr-FR" sz="5600" dirty="0" smtClean="0"/>
          </a:p>
          <a:p>
            <a:pPr>
              <a:buNone/>
            </a:pPr>
            <a:r>
              <a:rPr lang="fr-FR" sz="5600" dirty="0" smtClean="0"/>
              <a:t>7. </a:t>
            </a:r>
            <a:r>
              <a:rPr lang="fr-FR" sz="5600" dirty="0" err="1" smtClean="0"/>
              <a:t>onzeker</a:t>
            </a:r>
            <a:endParaRPr lang="fr-FR" sz="5600" dirty="0" smtClean="0"/>
          </a:p>
          <a:p>
            <a:pPr>
              <a:buNone/>
            </a:pPr>
            <a:r>
              <a:rPr lang="fr-FR" sz="5600" dirty="0" smtClean="0"/>
              <a:t>8. </a:t>
            </a:r>
            <a:r>
              <a:rPr lang="fr-FR" sz="5600" dirty="0" err="1" smtClean="0"/>
              <a:t>z</a:t>
            </a:r>
            <a:r>
              <a:rPr lang="fr-FR" sz="5600" dirty="0" err="1" smtClean="0"/>
              <a:t>elfverzekerd</a:t>
            </a:r>
            <a:endParaRPr lang="fr-FR" sz="5600" dirty="0" smtClean="0"/>
          </a:p>
          <a:p>
            <a:pPr>
              <a:buNone/>
            </a:pPr>
            <a:r>
              <a:rPr lang="fr-FR" sz="5600" dirty="0" smtClean="0"/>
              <a:t>9. </a:t>
            </a:r>
            <a:r>
              <a:rPr lang="fr-FR" sz="5600" dirty="0" err="1" smtClean="0"/>
              <a:t>b</a:t>
            </a:r>
            <a:r>
              <a:rPr lang="fr-FR" sz="5600" dirty="0" err="1" smtClean="0"/>
              <a:t>eslist</a:t>
            </a:r>
            <a:endParaRPr lang="fr-FR" sz="5600" dirty="0" smtClean="0"/>
          </a:p>
          <a:p>
            <a:pPr>
              <a:buNone/>
            </a:pPr>
            <a:r>
              <a:rPr lang="fr-FR" sz="5600" dirty="0" smtClean="0"/>
              <a:t>10. </a:t>
            </a:r>
            <a:r>
              <a:rPr lang="fr-FR" sz="5600" dirty="0" err="1" smtClean="0"/>
              <a:t>gekwetst</a:t>
            </a:r>
            <a:r>
              <a:rPr lang="fr-FR" sz="5600" dirty="0" smtClean="0"/>
              <a:t>	</a:t>
            </a:r>
            <a:r>
              <a:rPr lang="fr-FR" sz="5600" dirty="0" smtClean="0"/>
              <a:t>	 </a:t>
            </a:r>
            <a:endParaRPr lang="fr-FR" sz="5600" dirty="0" smtClean="0"/>
          </a:p>
          <a:p>
            <a:pPr>
              <a:buNone/>
            </a:pPr>
            <a:r>
              <a:rPr lang="fr-FR" sz="5600" dirty="0" smtClean="0"/>
              <a:t>11. </a:t>
            </a:r>
            <a:r>
              <a:rPr lang="fr-FR" sz="5600" dirty="0" err="1" smtClean="0"/>
              <a:t>teleurgesteld</a:t>
            </a:r>
            <a:endParaRPr lang="fr-FR" sz="5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46858" y="1192696"/>
            <a:ext cx="2509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</a:t>
            </a:r>
            <a:r>
              <a:rPr lang="fr-FR" sz="1400" dirty="0" smtClean="0"/>
              <a:t>gressif (</a:t>
            </a:r>
            <a:r>
              <a:rPr lang="fr-FR" sz="1400" dirty="0" err="1" smtClean="0"/>
              <a:t>ve</a:t>
            </a:r>
            <a:r>
              <a:rPr lang="fr-FR" sz="1400" dirty="0" smtClean="0"/>
              <a:t>)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3546858" y="1584008"/>
            <a:ext cx="2509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</a:t>
            </a:r>
            <a:r>
              <a:rPr lang="fr-FR" sz="1400" dirty="0" smtClean="0"/>
              <a:t>eul(e) 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3546858" y="1953340"/>
            <a:ext cx="1765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</a:t>
            </a:r>
            <a:r>
              <a:rPr lang="fr-FR" sz="1400" dirty="0" smtClean="0"/>
              <a:t>urieux (se)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546858" y="2447350"/>
            <a:ext cx="2509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</a:t>
            </a:r>
            <a:r>
              <a:rPr lang="fr-FR" sz="1400" dirty="0" smtClean="0"/>
              <a:t>rrogant (e) </a:t>
            </a:r>
            <a:endParaRPr lang="fr-FR" sz="1400" dirty="0" smtClean="0"/>
          </a:p>
        </p:txBody>
      </p:sp>
      <p:sp>
        <p:nvSpPr>
          <p:cNvPr id="12" name="ZoneTexte 11"/>
          <p:cNvSpPr txBox="1"/>
          <p:nvPr/>
        </p:nvSpPr>
        <p:spPr>
          <a:xfrm>
            <a:off x="3546858" y="2755127"/>
            <a:ext cx="609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triste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546858" y="3247570"/>
            <a:ext cx="1517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enthousiaste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546858" y="3794941"/>
            <a:ext cx="3035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</a:t>
            </a:r>
            <a:r>
              <a:rPr lang="fr-FR" sz="1400" dirty="0" smtClean="0"/>
              <a:t>ncertain(e)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546858" y="4102718"/>
            <a:ext cx="1517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</a:t>
            </a:r>
            <a:r>
              <a:rPr lang="fr-FR" sz="1400" dirty="0" smtClean="0"/>
              <a:t>ûr(e) de soi 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546858" y="4600398"/>
            <a:ext cx="3212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</a:t>
            </a:r>
            <a:r>
              <a:rPr lang="fr-FR" sz="1400" dirty="0" smtClean="0"/>
              <a:t>écidé(e), déterminé(e)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546858" y="4908175"/>
            <a:ext cx="1765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blessé(e), outré(e)</a:t>
            </a:r>
            <a:endParaRPr lang="fr-FR" sz="1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3546858" y="5400618"/>
            <a:ext cx="2509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</a:t>
            </a:r>
            <a:r>
              <a:rPr lang="fr-FR" sz="1400" dirty="0" smtClean="0"/>
              <a:t>éçu(e)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err="1" smtClean="0"/>
              <a:t>Vertaal</a:t>
            </a:r>
            <a:r>
              <a:rPr lang="fr-FR" sz="2400" dirty="0" smtClean="0"/>
              <a:t>: Frans </a:t>
            </a:r>
            <a:r>
              <a:rPr lang="fr-FR" sz="2400" dirty="0" err="1" smtClean="0">
                <a:sym typeface="Wingdings"/>
              </a:rPr>
              <a:t>Nederlands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6147" y="1254654"/>
            <a:ext cx="7556313" cy="495665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12. </a:t>
            </a:r>
            <a:r>
              <a:rPr lang="fr-FR" dirty="0" err="1" smtClean="0"/>
              <a:t>b</a:t>
            </a:r>
            <a:r>
              <a:rPr lang="fr-FR" dirty="0" err="1" smtClean="0"/>
              <a:t>ezorgd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13. </a:t>
            </a:r>
            <a:r>
              <a:rPr lang="fr-FR" dirty="0" err="1" smtClean="0"/>
              <a:t>gelukkig</a:t>
            </a:r>
            <a:r>
              <a:rPr lang="fr-FR" dirty="0" smtClean="0"/>
              <a:t>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14. </a:t>
            </a:r>
            <a:r>
              <a:rPr lang="fr-FR" dirty="0" err="1" smtClean="0"/>
              <a:t>v</a:t>
            </a:r>
            <a:r>
              <a:rPr lang="fr-FR" dirty="0" err="1" smtClean="0"/>
              <a:t>erliefd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15. </a:t>
            </a:r>
            <a:r>
              <a:rPr lang="fr-FR" dirty="0" err="1" smtClean="0"/>
              <a:t>b</a:t>
            </a:r>
            <a:r>
              <a:rPr lang="fr-FR" dirty="0" err="1" smtClean="0"/>
              <a:t>lij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16. </a:t>
            </a:r>
            <a:r>
              <a:rPr lang="fr-FR" dirty="0" err="1" smtClean="0"/>
              <a:t>g</a:t>
            </a:r>
            <a:r>
              <a:rPr lang="fr-FR" dirty="0" err="1" smtClean="0"/>
              <a:t>eschokt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17. </a:t>
            </a:r>
            <a:r>
              <a:rPr lang="fr-FR" dirty="0" err="1" smtClean="0"/>
              <a:t>vriendelijk</a:t>
            </a:r>
            <a:r>
              <a:rPr lang="fr-FR" dirty="0" smtClean="0"/>
              <a:t>	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18. </a:t>
            </a:r>
            <a:r>
              <a:rPr lang="fr-FR" dirty="0" err="1" smtClean="0"/>
              <a:t>b</a:t>
            </a:r>
            <a:r>
              <a:rPr lang="fr-FR" dirty="0" err="1" smtClean="0"/>
              <a:t>oos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19. </a:t>
            </a:r>
            <a:r>
              <a:rPr lang="fr-FR" dirty="0" err="1" smtClean="0"/>
              <a:t>jaloers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20. </a:t>
            </a:r>
            <a:r>
              <a:rPr lang="fr-FR" dirty="0" err="1" smtClean="0"/>
              <a:t>v</a:t>
            </a:r>
            <a:r>
              <a:rPr lang="fr-FR" dirty="0" err="1" smtClean="0"/>
              <a:t>erlegen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21. </a:t>
            </a:r>
            <a:r>
              <a:rPr lang="fr-FR" dirty="0" err="1" smtClean="0"/>
              <a:t>d</a:t>
            </a:r>
            <a:r>
              <a:rPr lang="fr-FR" dirty="0" err="1" smtClean="0"/>
              <a:t>epressief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22. </a:t>
            </a:r>
            <a:r>
              <a:rPr lang="fr-FR" dirty="0" err="1" smtClean="0"/>
              <a:t>koppig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841138" y="1254654"/>
            <a:ext cx="2431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</a:t>
            </a:r>
            <a:r>
              <a:rPr lang="fr-FR" dirty="0" smtClean="0"/>
              <a:t>réoccupé(e)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41138" y="1600200"/>
            <a:ext cx="300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</a:t>
            </a:r>
            <a:r>
              <a:rPr lang="fr-FR" dirty="0" smtClean="0"/>
              <a:t>eureux (se)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41139" y="1969532"/>
            <a:ext cx="243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r>
              <a:rPr lang="fr-FR" dirty="0" smtClean="0"/>
              <a:t>moureux (se)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841138" y="2523530"/>
            <a:ext cx="1781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r>
              <a:rPr lang="fr-FR" dirty="0" smtClean="0"/>
              <a:t>o</a:t>
            </a:r>
            <a:r>
              <a:rPr lang="fr-FR" dirty="0" smtClean="0"/>
              <a:t>ntent(e)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841138" y="3077528"/>
            <a:ext cx="1781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</a:t>
            </a:r>
            <a:r>
              <a:rPr lang="fr-FR" dirty="0" smtClean="0"/>
              <a:t>hoqué(e)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841138" y="3446860"/>
            <a:ext cx="1781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sympathique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841139" y="3872388"/>
            <a:ext cx="2633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f</a:t>
            </a:r>
            <a:r>
              <a:rPr lang="fr-FR" dirty="0" err="1" smtClean="0"/>
              <a:t>aché</a:t>
            </a:r>
            <a:r>
              <a:rPr lang="fr-FR" dirty="0" smtClean="0"/>
              <a:t>(e)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841138" y="4430012"/>
            <a:ext cx="1781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jaloux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841139" y="4799344"/>
            <a:ext cx="1781173" cy="376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timide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841139" y="5175928"/>
            <a:ext cx="243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dirty="0" smtClean="0"/>
              <a:t>épressif (ive)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841139" y="5762114"/>
            <a:ext cx="243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</a:t>
            </a:r>
            <a:r>
              <a:rPr lang="fr-FR" dirty="0" smtClean="0"/>
              <a:t>êtu(e), entêté(e)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664214" y="50140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Phrase interrogative sans mot interrogatif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Quand on pose une question en néerlandais et qu’il n’y a  pas de mot interrogatif on commence toujours la phrase par le verbe.</a:t>
            </a:r>
          </a:p>
          <a:p>
            <a:pPr>
              <a:buNone/>
            </a:pPr>
            <a:r>
              <a:rPr lang="fr-FR" dirty="0" smtClean="0"/>
              <a:t>Exemple: </a:t>
            </a:r>
          </a:p>
          <a:p>
            <a:pPr>
              <a:buNone/>
            </a:pPr>
            <a:r>
              <a:rPr lang="fr-FR" dirty="0" smtClean="0"/>
              <a:t>Is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meisje</a:t>
            </a:r>
            <a:r>
              <a:rPr lang="fr-FR" dirty="0" smtClean="0"/>
              <a:t>? </a:t>
            </a:r>
          </a:p>
          <a:p>
            <a:pPr>
              <a:buNone/>
            </a:pPr>
            <a:r>
              <a:rPr lang="fr-FR" dirty="0" smtClean="0"/>
              <a:t>Is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jongen</a:t>
            </a:r>
            <a:r>
              <a:rPr lang="fr-FR" dirty="0" smtClean="0"/>
              <a:t>?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Traductions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132745"/>
            <a:ext cx="7556313" cy="4144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1</a:t>
            </a:r>
            <a:r>
              <a:rPr lang="fr-FR" dirty="0" smtClean="0"/>
              <a:t>. Is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meisje</a:t>
            </a:r>
            <a:r>
              <a:rPr lang="fr-FR" dirty="0" smtClean="0"/>
              <a:t>?</a:t>
            </a:r>
            <a:endParaRPr lang="fr-FR" dirty="0" smtClean="0">
              <a:hlinkClick r:id="rId2"/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err="1" smtClean="0"/>
              <a:t>Antwoord</a:t>
            </a:r>
            <a:r>
              <a:rPr lang="fr-FR" dirty="0" smtClean="0"/>
              <a:t> (réponse) :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2. Is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meisje</a:t>
            </a:r>
            <a:r>
              <a:rPr lang="fr-FR" dirty="0" smtClean="0"/>
              <a:t>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err="1" smtClean="0"/>
              <a:t>Antwword</a:t>
            </a:r>
            <a:r>
              <a:rPr lang="fr-FR" dirty="0" smtClean="0"/>
              <a:t>: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932465" y="1132745"/>
            <a:ext cx="4380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Est-ce une fille?</a:t>
            </a:r>
            <a:endParaRPr lang="fr-FR" sz="20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582125" y="5277708"/>
            <a:ext cx="5730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Nee</a:t>
            </a:r>
            <a:r>
              <a:rPr lang="fr-FR" dirty="0" smtClean="0"/>
              <a:t>,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geen</a:t>
            </a:r>
            <a:r>
              <a:rPr lang="fr-FR" dirty="0" smtClean="0"/>
              <a:t> </a:t>
            </a:r>
            <a:r>
              <a:rPr lang="fr-FR" dirty="0" err="1" smtClean="0"/>
              <a:t>meisje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798" y="484094"/>
            <a:ext cx="1113181" cy="134659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412878" y="2420503"/>
            <a:ext cx="239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Ja</a:t>
            </a:r>
            <a:r>
              <a:rPr lang="fr-FR" dirty="0" smtClean="0"/>
              <a:t>,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meisje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7444" y="3665116"/>
            <a:ext cx="1051238" cy="1404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801539"/>
          </a:xfrm>
        </p:spPr>
        <p:txBody>
          <a:bodyPr/>
          <a:lstStyle/>
          <a:p>
            <a:r>
              <a:rPr lang="fr-FR" sz="2400" dirty="0" smtClean="0">
                <a:sym typeface="Wingdings"/>
              </a:rPr>
              <a:t>Phrase relative avec pronom relatif </a:t>
            </a:r>
            <a:r>
              <a:rPr lang="fr-FR" sz="2400" i="1" dirty="0" smtClean="0">
                <a:sym typeface="Wingdings"/>
              </a:rPr>
              <a:t>die</a:t>
            </a:r>
            <a:r>
              <a:rPr lang="fr-FR" sz="2400" dirty="0" smtClean="0">
                <a:sym typeface="Wingdings"/>
              </a:rPr>
              <a:t> ou </a:t>
            </a:r>
            <a:r>
              <a:rPr lang="fr-FR" sz="2400" i="1" dirty="0" err="1" smtClean="0">
                <a:sym typeface="Wingdings"/>
              </a:rPr>
              <a:t>dat</a:t>
            </a:r>
            <a:r>
              <a:rPr lang="fr-FR" sz="2400" i="1" dirty="0" smtClean="0">
                <a:sym typeface="Wingdings"/>
              </a:rPr>
              <a:t>. </a:t>
            </a:r>
            <a:br>
              <a:rPr lang="fr-FR" sz="2400" i="1" dirty="0" smtClean="0">
                <a:sym typeface="Wingdings"/>
              </a:rPr>
            </a:br>
            <a:r>
              <a:rPr lang="fr-FR" sz="2400" dirty="0" smtClean="0">
                <a:sym typeface="Wingdings"/>
              </a:rPr>
              <a:t>Pour l’instant nous avons seulement vu le présent quand dans une P2</a:t>
            </a:r>
            <a:br>
              <a:rPr lang="fr-FR" sz="2400" dirty="0" smtClean="0">
                <a:sym typeface="Wingdings"/>
              </a:rPr>
            </a:br>
            <a:r>
              <a:rPr lang="fr-FR" sz="2400" dirty="0" smtClean="0">
                <a:sym typeface="Wingdings"/>
              </a:rPr>
              <a:t/>
            </a:r>
            <a:br>
              <a:rPr lang="fr-FR" sz="2400" dirty="0" smtClean="0">
                <a:sym typeface="Wingdings"/>
              </a:rPr>
            </a:br>
            <a:r>
              <a:rPr lang="fr-FR" sz="1800" dirty="0" smtClean="0">
                <a:sym typeface="Wingdings"/>
              </a:rPr>
              <a:t>Cette phrase est fausse: </a:t>
            </a:r>
            <a:r>
              <a:rPr lang="fr-FR" sz="1800" dirty="0" smtClean="0">
                <a:solidFill>
                  <a:srgbClr val="FF0000"/>
                </a:solidFill>
                <a:sym typeface="Wingdings"/>
              </a:rPr>
              <a:t>Is </a:t>
            </a:r>
            <a:r>
              <a:rPr lang="fr-FR" sz="1800" dirty="0" err="1" smtClean="0">
                <a:solidFill>
                  <a:srgbClr val="FF0000"/>
                </a:solidFill>
                <a:sym typeface="Wingdings"/>
              </a:rPr>
              <a:t>het</a:t>
            </a:r>
            <a:r>
              <a:rPr lang="fr-FR" sz="18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sz="1800" dirty="0" err="1" smtClean="0">
                <a:solidFill>
                  <a:srgbClr val="FF0000"/>
                </a:solidFill>
                <a:sym typeface="Wingdings"/>
              </a:rPr>
              <a:t>een</a:t>
            </a:r>
            <a:r>
              <a:rPr lang="fr-FR" sz="18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sz="1800" dirty="0" err="1" smtClean="0">
                <a:solidFill>
                  <a:srgbClr val="FF0000"/>
                </a:solidFill>
                <a:sym typeface="Wingdings"/>
              </a:rPr>
              <a:t>jongen</a:t>
            </a:r>
            <a:r>
              <a:rPr lang="fr-FR" sz="1800" dirty="0" smtClean="0">
                <a:solidFill>
                  <a:srgbClr val="FF0000"/>
                </a:solidFill>
                <a:sym typeface="Wingdings"/>
              </a:rPr>
              <a:t> die </a:t>
            </a:r>
            <a:r>
              <a:rPr lang="fr-FR" sz="1800" dirty="0" err="1" smtClean="0">
                <a:solidFill>
                  <a:srgbClr val="FF0000"/>
                </a:solidFill>
                <a:sym typeface="Wingdings"/>
              </a:rPr>
              <a:t>agressief</a:t>
            </a:r>
            <a:r>
              <a:rPr lang="fr-FR" sz="18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fr-FR" sz="1800" strike="sngStrike" dirty="0" err="1" smtClean="0">
                <a:solidFill>
                  <a:srgbClr val="FF0000"/>
                </a:solidFill>
                <a:sym typeface="Wingdings"/>
              </a:rPr>
              <a:t>gekeken</a:t>
            </a:r>
            <a:r>
              <a:rPr lang="fr-FR" sz="1800" dirty="0" smtClean="0">
                <a:solidFill>
                  <a:srgbClr val="FF0000"/>
                </a:solidFill>
                <a:sym typeface="Wingdings"/>
              </a:rPr>
              <a:t>?</a:t>
            </a:r>
            <a:r>
              <a:rPr lang="fr-FR" sz="1800" dirty="0" smtClean="0">
                <a:solidFill>
                  <a:srgbClr val="FF0000"/>
                </a:solidFill>
                <a:sym typeface="Wingdings"/>
              </a:rPr>
              <a:t/>
            </a:r>
            <a:br>
              <a:rPr lang="fr-FR" sz="1800" dirty="0" smtClean="0">
                <a:solidFill>
                  <a:srgbClr val="FF0000"/>
                </a:solidFill>
                <a:sym typeface="Wingdings"/>
              </a:rPr>
            </a:br>
            <a:r>
              <a:rPr lang="fr-FR" sz="1800" dirty="0" smtClean="0">
                <a:solidFill>
                  <a:srgbClr val="FF0000"/>
                </a:solidFill>
                <a:sym typeface="Wingdings"/>
              </a:rPr>
              <a:t/>
            </a:r>
            <a:br>
              <a:rPr lang="fr-FR" sz="1800" dirty="0" smtClean="0">
                <a:solidFill>
                  <a:srgbClr val="FF0000"/>
                </a:solidFill>
                <a:sym typeface="Wingdings"/>
              </a:rPr>
            </a:b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Cette phrase est correcte: </a:t>
            </a:r>
            <a:b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</a:b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/>
            </a:r>
            <a:b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</a:b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/>
            </a:r>
            <a:b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</a:b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La première phrase est incorrecte car dans la P2 il manque l’auxiliaire avoir (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heeft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 </a:t>
            </a:r>
            <a:r>
              <a:rPr lang="fr-FR" sz="1800" dirty="0" err="1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gekeken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>). </a:t>
            </a: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/>
            </a:r>
            <a:b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</a:br>
            <a: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  <a:t/>
            </a:r>
            <a:br>
              <a:rPr lang="fr-FR" sz="1800" dirty="0" smtClean="0">
                <a:solidFill>
                  <a:schemeClr val="bg2">
                    <a:lumMod val="50000"/>
                  </a:schemeClr>
                </a:solidFill>
                <a:sym typeface="Wingdings"/>
              </a:rPr>
            </a:br>
            <a:r>
              <a:rPr lang="fr-FR" sz="1800" dirty="0" smtClean="0">
                <a:solidFill>
                  <a:srgbClr val="FF0000"/>
                </a:solidFill>
                <a:sym typeface="Wingdings"/>
              </a:rPr>
              <a:t/>
            </a:r>
            <a:br>
              <a:rPr lang="fr-FR" sz="1800" dirty="0" smtClean="0">
                <a:solidFill>
                  <a:srgbClr val="FF0000"/>
                </a:solidFill>
                <a:sym typeface="Wingdings"/>
              </a:rPr>
            </a:br>
            <a:r>
              <a:rPr lang="fr-FR" sz="2400" i="1" dirty="0" smtClean="0">
                <a:sym typeface="Wingdings"/>
              </a:rPr>
              <a:t/>
            </a:r>
            <a:br>
              <a:rPr lang="fr-FR" sz="2400" i="1" dirty="0" smtClean="0">
                <a:sym typeface="Wingdings"/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654" y="3638821"/>
            <a:ext cx="7556313" cy="4840530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Contentez-vous pour l’instant du </a:t>
            </a:r>
            <a:r>
              <a:rPr lang="fr-FR" i="1" dirty="0" smtClean="0"/>
              <a:t>présent</a:t>
            </a:r>
            <a:r>
              <a:rPr lang="fr-FR" dirty="0" smtClean="0"/>
              <a:t> dans les P2 (</a:t>
            </a:r>
            <a:r>
              <a:rPr lang="fr-FR" dirty="0" err="1" smtClean="0"/>
              <a:t>kijkt</a:t>
            </a:r>
            <a:r>
              <a:rPr lang="fr-FR" dirty="0" smtClean="0"/>
              <a:t> est au présent)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732719" y="2496235"/>
            <a:ext cx="432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8000"/>
                </a:solidFill>
              </a:rPr>
              <a:t>Is </a:t>
            </a:r>
            <a:r>
              <a:rPr lang="fr-FR" dirty="0" err="1" smtClean="0">
                <a:solidFill>
                  <a:srgbClr val="008000"/>
                </a:solidFill>
              </a:rPr>
              <a:t>het</a:t>
            </a:r>
            <a:r>
              <a:rPr lang="fr-FR" dirty="0" smtClean="0">
                <a:solidFill>
                  <a:srgbClr val="008000"/>
                </a:solidFill>
              </a:rPr>
              <a:t> </a:t>
            </a:r>
            <a:r>
              <a:rPr lang="fr-FR" dirty="0" err="1" smtClean="0">
                <a:solidFill>
                  <a:srgbClr val="008000"/>
                </a:solidFill>
              </a:rPr>
              <a:t>een</a:t>
            </a:r>
            <a:r>
              <a:rPr lang="fr-FR" dirty="0" smtClean="0">
                <a:solidFill>
                  <a:srgbClr val="008000"/>
                </a:solidFill>
              </a:rPr>
              <a:t> </a:t>
            </a:r>
            <a:r>
              <a:rPr lang="fr-FR" dirty="0" err="1" smtClean="0">
                <a:solidFill>
                  <a:srgbClr val="008000"/>
                </a:solidFill>
              </a:rPr>
              <a:t>jongen</a:t>
            </a:r>
            <a:r>
              <a:rPr lang="fr-FR" dirty="0" smtClean="0">
                <a:solidFill>
                  <a:srgbClr val="008000"/>
                </a:solidFill>
              </a:rPr>
              <a:t> die </a:t>
            </a:r>
            <a:r>
              <a:rPr lang="fr-FR" dirty="0" err="1" smtClean="0">
                <a:solidFill>
                  <a:srgbClr val="008000"/>
                </a:solidFill>
              </a:rPr>
              <a:t>agressief</a:t>
            </a:r>
            <a:r>
              <a:rPr lang="fr-FR" dirty="0" smtClean="0">
                <a:solidFill>
                  <a:srgbClr val="008000"/>
                </a:solidFill>
              </a:rPr>
              <a:t> </a:t>
            </a:r>
            <a:r>
              <a:rPr lang="fr-FR" dirty="0" err="1" smtClean="0">
                <a:solidFill>
                  <a:srgbClr val="008000"/>
                </a:solidFill>
              </a:rPr>
              <a:t>kijkt</a:t>
            </a:r>
            <a:r>
              <a:rPr lang="fr-FR" dirty="0" smtClean="0">
                <a:solidFill>
                  <a:srgbClr val="008000"/>
                </a:solidFill>
              </a:rPr>
              <a:t>?</a:t>
            </a:r>
            <a:endParaRPr lang="fr-FR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46643"/>
          </a:xfrm>
        </p:spPr>
        <p:txBody>
          <a:bodyPr/>
          <a:lstStyle/>
          <a:p>
            <a:r>
              <a:rPr lang="fr-FR" sz="2400" dirty="0" smtClean="0"/>
              <a:t>Traductions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130738"/>
            <a:ext cx="7556313" cy="4995426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1. Is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jongen</a:t>
            </a:r>
            <a:r>
              <a:rPr lang="fr-FR" dirty="0" smtClean="0"/>
              <a:t> die </a:t>
            </a:r>
            <a:r>
              <a:rPr lang="fr-FR" dirty="0" err="1" smtClean="0"/>
              <a:t>agressief</a:t>
            </a:r>
            <a:r>
              <a:rPr lang="fr-FR" dirty="0" smtClean="0"/>
              <a:t> </a:t>
            </a:r>
            <a:r>
              <a:rPr lang="fr-FR" dirty="0" err="1" smtClean="0"/>
              <a:t>kijkt</a:t>
            </a:r>
            <a:r>
              <a:rPr lang="fr-FR" dirty="0" smtClean="0"/>
              <a:t>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2. Is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jongen</a:t>
            </a:r>
            <a:r>
              <a:rPr lang="fr-FR" dirty="0" smtClean="0"/>
              <a:t> die </a:t>
            </a:r>
            <a:r>
              <a:rPr lang="fr-FR" dirty="0" err="1" smtClean="0"/>
              <a:t>eenzaam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?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3. A quoi ressemble t-il?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60284" y="1641893"/>
            <a:ext cx="4398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Ja</a:t>
            </a:r>
            <a:r>
              <a:rPr lang="fr-FR" dirty="0" smtClean="0"/>
              <a:t>,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jongen</a:t>
            </a:r>
            <a:r>
              <a:rPr lang="fr-FR" dirty="0" smtClean="0"/>
              <a:t> die </a:t>
            </a:r>
            <a:r>
              <a:rPr lang="fr-FR" dirty="0" err="1" smtClean="0"/>
              <a:t>agressief</a:t>
            </a:r>
            <a:r>
              <a:rPr lang="fr-FR" dirty="0" smtClean="0"/>
              <a:t> </a:t>
            </a:r>
            <a:r>
              <a:rPr lang="fr-FR" dirty="0" err="1" smtClean="0"/>
              <a:t>kijkt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090941" y="3503056"/>
            <a:ext cx="4774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Nee</a:t>
            </a:r>
            <a:r>
              <a:rPr lang="fr-FR" dirty="0" smtClean="0"/>
              <a:t>,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jongen</a:t>
            </a:r>
            <a:r>
              <a:rPr lang="fr-FR" dirty="0" smtClean="0"/>
              <a:t> die niet </a:t>
            </a:r>
            <a:r>
              <a:rPr lang="fr-FR" dirty="0" err="1" smtClean="0"/>
              <a:t>eenzaam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177123" y="4683902"/>
            <a:ext cx="4181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Hoe</a:t>
            </a:r>
            <a:r>
              <a:rPr lang="fr-FR" dirty="0" smtClean="0"/>
              <a:t> </a:t>
            </a:r>
            <a:r>
              <a:rPr lang="fr-FR" dirty="0" err="1" smtClean="0"/>
              <a:t>ziet</a:t>
            </a:r>
            <a:r>
              <a:rPr lang="fr-FR" dirty="0" smtClean="0"/>
              <a:t> </a:t>
            </a:r>
            <a:r>
              <a:rPr lang="fr-FR" dirty="0" err="1" smtClean="0"/>
              <a:t>hij</a:t>
            </a:r>
            <a:r>
              <a:rPr lang="fr-FR" dirty="0" smtClean="0"/>
              <a:t> </a:t>
            </a:r>
            <a:r>
              <a:rPr lang="fr-FR" dirty="0" err="1" smtClean="0"/>
              <a:t>eruit</a:t>
            </a:r>
            <a:r>
              <a:rPr lang="fr-FR" dirty="0" smtClean="0"/>
              <a:t>?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5034" y="695743"/>
            <a:ext cx="1962448" cy="157206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007" y="2267813"/>
            <a:ext cx="1326183" cy="1235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Traductions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285634"/>
            <a:ext cx="7556313" cy="48405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4. </a:t>
            </a:r>
            <a:r>
              <a:rPr lang="fr-FR" dirty="0" err="1" smtClean="0"/>
              <a:t>Hoe</a:t>
            </a:r>
            <a:r>
              <a:rPr lang="fr-FR" dirty="0" smtClean="0"/>
              <a:t> </a:t>
            </a:r>
            <a:r>
              <a:rPr lang="fr-FR" dirty="0" err="1" smtClean="0"/>
              <a:t>zien</a:t>
            </a:r>
            <a:r>
              <a:rPr lang="fr-FR" dirty="0" smtClean="0"/>
              <a:t> </a:t>
            </a:r>
            <a:r>
              <a:rPr lang="fr-FR" dirty="0" err="1" smtClean="0"/>
              <a:t>ze</a:t>
            </a:r>
            <a:r>
              <a:rPr lang="fr-FR" dirty="0" smtClean="0"/>
              <a:t> </a:t>
            </a:r>
            <a:r>
              <a:rPr lang="fr-FR" dirty="0" err="1" smtClean="0"/>
              <a:t>eruit</a:t>
            </a:r>
            <a:r>
              <a:rPr lang="fr-FR" dirty="0" smtClean="0"/>
              <a:t>?</a:t>
            </a:r>
          </a:p>
          <a:p>
            <a:pPr>
              <a:buNone/>
            </a:pPr>
            <a:r>
              <a:rPr lang="fr-FR" dirty="0" smtClean="0"/>
              <a:t>5. Comment se sentent-ils?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6. Is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meisje</a:t>
            </a:r>
            <a:r>
              <a:rPr lang="fr-FR" dirty="0" smtClean="0"/>
              <a:t> </a:t>
            </a:r>
            <a:r>
              <a:rPr lang="fr-FR" dirty="0" err="1" smtClean="0"/>
              <a:t>dat</a:t>
            </a:r>
            <a:r>
              <a:rPr lang="fr-FR" dirty="0" smtClean="0"/>
              <a:t> </a:t>
            </a:r>
            <a:r>
              <a:rPr lang="fr-FR" dirty="0" err="1" smtClean="0"/>
              <a:t>zich</a:t>
            </a:r>
            <a:r>
              <a:rPr lang="fr-FR" dirty="0" smtClean="0"/>
              <a:t> </a:t>
            </a:r>
            <a:r>
              <a:rPr lang="fr-FR" dirty="0" err="1" smtClean="0"/>
              <a:t>zelfverzekerd</a:t>
            </a:r>
            <a:r>
              <a:rPr lang="fr-FR" dirty="0" smtClean="0"/>
              <a:t> </a:t>
            </a:r>
            <a:r>
              <a:rPr lang="fr-FR" dirty="0" err="1" smtClean="0"/>
              <a:t>voelt</a:t>
            </a:r>
            <a:r>
              <a:rPr lang="fr-FR" dirty="0" smtClean="0"/>
              <a:t>?</a:t>
            </a: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r>
              <a:rPr lang="fr-FR" dirty="0" smtClean="0"/>
              <a:t>7. Is </a:t>
            </a:r>
            <a:r>
              <a:rPr lang="fr-FR" dirty="0" err="1" smtClean="0"/>
              <a:t>meneer</a:t>
            </a:r>
            <a:r>
              <a:rPr lang="fr-FR" dirty="0" smtClean="0"/>
              <a:t> </a:t>
            </a:r>
            <a:r>
              <a:rPr lang="fr-FR" dirty="0" err="1" smtClean="0"/>
              <a:t>Piens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jongen</a:t>
            </a:r>
            <a:r>
              <a:rPr lang="fr-FR" dirty="0" smtClean="0"/>
              <a:t> die </a:t>
            </a:r>
            <a:r>
              <a:rPr lang="fr-FR" dirty="0" err="1" smtClean="0"/>
              <a:t>zich</a:t>
            </a:r>
            <a:r>
              <a:rPr lang="fr-FR" dirty="0" smtClean="0"/>
              <a:t> </a:t>
            </a:r>
            <a:r>
              <a:rPr lang="fr-FR" dirty="0" err="1" smtClean="0"/>
              <a:t>depressief</a:t>
            </a:r>
            <a:r>
              <a:rPr lang="fr-FR" dirty="0" smtClean="0"/>
              <a:t> </a:t>
            </a:r>
            <a:r>
              <a:rPr lang="fr-FR" dirty="0" err="1" smtClean="0"/>
              <a:t>voelt</a:t>
            </a:r>
            <a:r>
              <a:rPr lang="fr-FR" dirty="0" smtClean="0"/>
              <a:t>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8. Est-</a:t>
            </a:r>
            <a:r>
              <a:rPr lang="fr-FR" dirty="0" smtClean="0"/>
              <a:t>ce un garçon qui est t</a:t>
            </a:r>
            <a:r>
              <a:rPr lang="fr-FR" dirty="0" smtClean="0"/>
              <a:t>êtu?</a:t>
            </a:r>
            <a:endParaRPr lang="fr-FR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3532565" y="2125695"/>
            <a:ext cx="424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Hoe</a:t>
            </a:r>
            <a:r>
              <a:rPr lang="fr-FR" dirty="0" smtClean="0"/>
              <a:t> </a:t>
            </a:r>
            <a:r>
              <a:rPr lang="fr-FR" dirty="0" err="1" smtClean="0"/>
              <a:t>voelen</a:t>
            </a:r>
            <a:r>
              <a:rPr lang="fr-FR" dirty="0" smtClean="0"/>
              <a:t> </a:t>
            </a:r>
            <a:r>
              <a:rPr lang="fr-FR" dirty="0" err="1" smtClean="0"/>
              <a:t>ze</a:t>
            </a:r>
            <a:r>
              <a:rPr lang="fr-FR" dirty="0" smtClean="0"/>
              <a:t> </a:t>
            </a:r>
            <a:r>
              <a:rPr lang="fr-FR" dirty="0" err="1" smtClean="0"/>
              <a:t>zich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65653" y="3532358"/>
            <a:ext cx="5525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Ja</a:t>
            </a:r>
            <a:r>
              <a:rPr lang="fr-FR" dirty="0" smtClean="0"/>
              <a:t>,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meisje</a:t>
            </a:r>
            <a:r>
              <a:rPr lang="fr-FR" dirty="0" smtClean="0"/>
              <a:t> </a:t>
            </a:r>
            <a:r>
              <a:rPr lang="fr-FR" dirty="0" err="1" smtClean="0"/>
              <a:t>dat</a:t>
            </a:r>
            <a:r>
              <a:rPr lang="fr-FR" dirty="0" smtClean="0"/>
              <a:t> </a:t>
            </a:r>
            <a:r>
              <a:rPr lang="fr-FR" dirty="0" err="1" smtClean="0"/>
              <a:t>zich</a:t>
            </a:r>
            <a:r>
              <a:rPr lang="fr-FR" dirty="0" smtClean="0"/>
              <a:t> </a:t>
            </a:r>
            <a:r>
              <a:rPr lang="fr-FR" dirty="0" err="1" smtClean="0"/>
              <a:t>zelfverzekerd</a:t>
            </a:r>
            <a:r>
              <a:rPr lang="fr-FR" dirty="0" smtClean="0"/>
              <a:t> </a:t>
            </a:r>
            <a:r>
              <a:rPr lang="fr-FR" dirty="0" err="1" smtClean="0"/>
              <a:t>voelt</a:t>
            </a:r>
            <a:r>
              <a:rPr lang="fr-FR" dirty="0" smtClean="0"/>
              <a:t>.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243452" y="5093475"/>
            <a:ext cx="702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Nee</a:t>
            </a:r>
            <a:r>
              <a:rPr lang="fr-FR" dirty="0" smtClean="0"/>
              <a:t>, </a:t>
            </a:r>
            <a:r>
              <a:rPr lang="fr-FR" dirty="0" err="1" smtClean="0"/>
              <a:t>meneer</a:t>
            </a:r>
            <a:r>
              <a:rPr lang="fr-FR" dirty="0" smtClean="0"/>
              <a:t> </a:t>
            </a:r>
            <a:r>
              <a:rPr lang="fr-FR" dirty="0" err="1" smtClean="0"/>
              <a:t>Piens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jongen</a:t>
            </a:r>
            <a:r>
              <a:rPr lang="fr-FR" dirty="0" smtClean="0"/>
              <a:t> die </a:t>
            </a:r>
            <a:r>
              <a:rPr lang="fr-FR" dirty="0" err="1" smtClean="0"/>
              <a:t>zich</a:t>
            </a:r>
            <a:r>
              <a:rPr lang="fr-FR" dirty="0" smtClean="0"/>
              <a:t> niet </a:t>
            </a:r>
            <a:r>
              <a:rPr lang="fr-FR" dirty="0" err="1" smtClean="0"/>
              <a:t>depressief</a:t>
            </a:r>
            <a:r>
              <a:rPr lang="fr-FR" dirty="0" smtClean="0"/>
              <a:t> </a:t>
            </a:r>
            <a:r>
              <a:rPr lang="fr-FR" dirty="0" err="1" smtClean="0"/>
              <a:t>voelt</a:t>
            </a:r>
            <a:r>
              <a:rPr lang="fr-FR" dirty="0" smtClean="0"/>
              <a:t>.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532565" y="1285634"/>
            <a:ext cx="2595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quoi ressemble t-ils?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233" y="2495027"/>
            <a:ext cx="991009" cy="176003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154" y="2495028"/>
            <a:ext cx="2385574" cy="1760032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791152" y="6126164"/>
            <a:ext cx="4985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Is </a:t>
            </a:r>
            <a:r>
              <a:rPr lang="fr-FR" dirty="0" err="1" smtClean="0"/>
              <a:t>het</a:t>
            </a:r>
            <a:r>
              <a:rPr lang="fr-FR" dirty="0" smtClean="0"/>
              <a:t> </a:t>
            </a:r>
            <a:r>
              <a:rPr lang="fr-FR" dirty="0" err="1" smtClean="0"/>
              <a:t>een</a:t>
            </a:r>
            <a:r>
              <a:rPr lang="fr-FR" dirty="0" smtClean="0"/>
              <a:t> </a:t>
            </a:r>
            <a:r>
              <a:rPr lang="fr-FR" dirty="0" err="1" smtClean="0"/>
              <a:t>jongen</a:t>
            </a:r>
            <a:r>
              <a:rPr lang="fr-FR" dirty="0" smtClean="0"/>
              <a:t> die </a:t>
            </a:r>
            <a:r>
              <a:rPr lang="fr-FR" dirty="0" err="1" smtClean="0"/>
              <a:t>koppig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Traductions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4" y="1217142"/>
            <a:ext cx="7556313" cy="49090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Cela pourrait-il </a:t>
            </a:r>
            <a:r>
              <a:rPr lang="fr-FR" dirty="0" smtClean="0"/>
              <a:t>être Derek?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C’est exact. </a:t>
            </a:r>
            <a:r>
              <a:rPr lang="fr-FR" dirty="0" smtClean="0"/>
              <a:t>F</a:t>
            </a:r>
            <a:r>
              <a:rPr lang="fr-FR" dirty="0" smtClean="0"/>
              <a:t>élicitations!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Non, malheureusement pas.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260115" y="1230868"/>
            <a:ext cx="379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Zou </a:t>
            </a:r>
            <a:r>
              <a:rPr lang="fr-FR" dirty="0" err="1" smtClean="0"/>
              <a:t>het</a:t>
            </a:r>
            <a:r>
              <a:rPr lang="fr-FR" dirty="0" smtClean="0"/>
              <a:t> Derek </a:t>
            </a:r>
            <a:r>
              <a:rPr lang="fr-FR" dirty="0" err="1" smtClean="0"/>
              <a:t>kunnen</a:t>
            </a:r>
            <a:r>
              <a:rPr lang="fr-FR" dirty="0" smtClean="0"/>
              <a:t> </a:t>
            </a:r>
            <a:r>
              <a:rPr lang="fr-FR" dirty="0" err="1" smtClean="0"/>
              <a:t>zijn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510820" y="2713089"/>
            <a:ext cx="246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Dat </a:t>
            </a:r>
            <a:r>
              <a:rPr lang="fr-FR" dirty="0" err="1" smtClean="0"/>
              <a:t>klopt</a:t>
            </a:r>
            <a:r>
              <a:rPr lang="fr-FR" dirty="0" smtClean="0"/>
              <a:t>. </a:t>
            </a:r>
            <a:r>
              <a:rPr lang="fr-FR" dirty="0" err="1" smtClean="0"/>
              <a:t>Proficiat</a:t>
            </a:r>
            <a:r>
              <a:rPr lang="fr-FR" dirty="0" smtClean="0"/>
              <a:t>!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98474" y="3082421"/>
            <a:ext cx="2911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119930" y="4122638"/>
            <a:ext cx="3066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Nee</a:t>
            </a:r>
            <a:r>
              <a:rPr lang="fr-FR" dirty="0" smtClean="0"/>
              <a:t>, </a:t>
            </a:r>
            <a:r>
              <a:rPr lang="fr-FR" dirty="0" err="1" smtClean="0"/>
              <a:t>jammer</a:t>
            </a:r>
            <a:r>
              <a:rPr lang="fr-FR" dirty="0" smtClean="0"/>
              <a:t> </a:t>
            </a:r>
            <a:r>
              <a:rPr lang="fr-FR" dirty="0" err="1" smtClean="0"/>
              <a:t>genoeg</a:t>
            </a:r>
            <a:r>
              <a:rPr lang="fr-FR" dirty="0" smtClean="0"/>
              <a:t> niet!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Avantage">
  <a:themeElements>
    <a:clrScheme name="A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Avantage.thmx</Template>
  <TotalTime>388</TotalTime>
  <Words>555</Words>
  <Application>Microsoft Macintosh PowerPoint</Application>
  <PresentationFormat>Présentation à l'écran (4:3)</PresentationFormat>
  <Paragraphs>125</Paragraphs>
  <Slides>9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Avantage</vt:lpstr>
      <vt:lpstr>Woordenschat+ grammatica TB76</vt:lpstr>
      <vt:lpstr>Vertaal: Frans  Nederlands (1)</vt:lpstr>
      <vt:lpstr>Vertaal: Frans Nederlands</vt:lpstr>
      <vt:lpstr>Phrase interrogative sans mot interrogatif</vt:lpstr>
      <vt:lpstr>Traductions </vt:lpstr>
      <vt:lpstr>Phrase relative avec pronom relatif die ou dat.  Pour l’instant nous avons seulement vu le présent quand dans une P2  Cette phrase est fausse: Is het een jongen die agressief gekeken?  Cette phrase est correcte:    La première phrase est incorrecte car dans la P2 il manque l’auxiliaire avoir (heeft gekeken).     </vt:lpstr>
      <vt:lpstr>Traductions</vt:lpstr>
      <vt:lpstr>Traductions</vt:lpstr>
      <vt:lpstr>Traductions</vt:lpstr>
    </vt:vector>
  </TitlesOfParts>
  <Company>1Lotus*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Woordenschat AB 76</dc:title>
  <dc:creator>Sarah Quoidbach</dc:creator>
  <cp:lastModifiedBy>Juliens Piens</cp:lastModifiedBy>
  <cp:revision>3</cp:revision>
  <dcterms:created xsi:type="dcterms:W3CDTF">2012-02-11T16:05:21Z</dcterms:created>
  <dcterms:modified xsi:type="dcterms:W3CDTF">2012-02-11T17:36:19Z</dcterms:modified>
</cp:coreProperties>
</file>